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10" r:id="rId3"/>
    <p:sldId id="311" r:id="rId4"/>
    <p:sldId id="312" r:id="rId5"/>
    <p:sldId id="261" r:id="rId6"/>
    <p:sldId id="270" r:id="rId7"/>
    <p:sldId id="263" r:id="rId8"/>
    <p:sldId id="292" r:id="rId9"/>
    <p:sldId id="296" r:id="rId10"/>
    <p:sldId id="295" r:id="rId11"/>
    <p:sldId id="301" r:id="rId12"/>
    <p:sldId id="299" r:id="rId13"/>
    <p:sldId id="306" r:id="rId14"/>
    <p:sldId id="302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E2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3" d="100"/>
          <a:sy n="63" d="100"/>
        </p:scale>
        <p:origin x="-198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User\Desktop\Семья2017\family_png-800x6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92738"/>
            <a:ext cx="6552728" cy="493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20948127">
            <a:off x="-60780" y="502932"/>
            <a:ext cx="822493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mic Sans MS" panose="030F0702030302020204" pitchFamily="66" charset="0"/>
                <a:cs typeface="Aharoni" pitchFamily="2" charset="-79"/>
              </a:rPr>
              <a:t>Вся семья вместе, так и душа на месте</a:t>
            </a:r>
            <a:endParaRPr lang="ru-RU" sz="5400" b="1" cap="none" spc="0" dirty="0">
              <a:ln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Comic Sans MS" panose="030F0702030302020204" pitchFamily="66" charset="0"/>
              <a:cs typeface="Aharoni" pitchFamily="2" charset="-79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6318150" y="5075901"/>
            <a:ext cx="2863694" cy="2232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Классный час </a:t>
            </a:r>
            <a:endParaRPr lang="ru-RU" dirty="0" smtClean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26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37400" b="-400"/>
          <a:stretch/>
        </p:blipFill>
        <p:spPr>
          <a:xfrm>
            <a:off x="0" y="0"/>
            <a:ext cx="5724128" cy="688538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867981"/>
            <a:ext cx="3097036" cy="3097036"/>
          </a:xfrm>
          <a:prstGeom prst="rect">
            <a:avLst/>
          </a:prstGeom>
        </p:spPr>
      </p:pic>
      <p:sp>
        <p:nvSpPr>
          <p:cNvPr id="7" name="Заголовок 5"/>
          <p:cNvSpPr>
            <a:spLocks noGrp="1"/>
          </p:cNvSpPr>
          <p:nvPr>
            <p:ph type="title"/>
          </p:nvPr>
        </p:nvSpPr>
        <p:spPr>
          <a:xfrm>
            <a:off x="1524000" y="-43162"/>
            <a:ext cx="69342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l"/>
            <a:r>
              <a:rPr lang="ru-RU" sz="2000" b="1" i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Какая </a:t>
            </a:r>
            <a:r>
              <a:rPr lang="ru-RU" sz="2000" b="1" i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тема объединяет данные ниже пословицы? </a:t>
            </a:r>
            <a:r>
              <a:rPr lang="ru-RU" sz="2000" b="1" i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/>
            </a:r>
            <a:br>
              <a:rPr lang="ru-RU" sz="2000" b="1" i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ru-RU" sz="2000" b="1" i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Выпиши </a:t>
            </a:r>
            <a:r>
              <a:rPr lang="ru-RU" sz="2000" b="1" i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родственные слова, </a:t>
            </a:r>
            <a:r>
              <a:rPr lang="ru-RU" sz="2000" b="1" i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/>
            </a:r>
            <a:br>
              <a:rPr lang="ru-RU" sz="2000" b="1" i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ru-RU" sz="2000" b="1" i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в </a:t>
            </a:r>
            <a:r>
              <a:rPr lang="ru-RU" sz="2000" b="1" i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скобках записывай </a:t>
            </a:r>
            <a:r>
              <a:rPr lang="ru-RU" sz="2000" b="1" i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их </a:t>
            </a:r>
            <a:r>
              <a:rPr lang="ru-RU" sz="2000" b="1" i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начальную форму. </a:t>
            </a:r>
            <a:r>
              <a:rPr lang="ru-RU" sz="2000" b="1" i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/>
            </a:r>
            <a:br>
              <a:rPr lang="ru-RU" sz="2000" b="1" i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ru-RU" sz="2000" b="1" i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Подбери </a:t>
            </a:r>
            <a:r>
              <a:rPr lang="ru-RU" sz="2000" b="1" i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ещё </a:t>
            </a:r>
            <a:r>
              <a:rPr lang="ru-RU" sz="2000" b="1" i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несколько родственных </a:t>
            </a:r>
            <a:r>
              <a:rPr lang="ru-RU" sz="2000" b="1" i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слов.</a:t>
            </a:r>
            <a:endParaRPr lang="ru-RU" sz="2000" b="1" i="1" cap="none" spc="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48200" y="3581400"/>
            <a:ext cx="4495799" cy="3276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Родителей чти - не собьёшься с истинного пути.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Отца с матерью почитать – горя не знать.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Кто родителей почитает, тот век счастливым живёт.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Коли есть отец и мать, то ребёнку благодать.</a:t>
            </a:r>
          </a:p>
          <a:p>
            <a:pPr algn="ctr"/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514324" y="3566040"/>
            <a:ext cx="4648069" cy="329044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Чти, почитать, почитает</a:t>
            </a:r>
            <a:r>
              <a:rPr lang="ru-RU" sz="2400" b="1" dirty="0">
                <a:solidFill>
                  <a:srgbClr val="7030A0"/>
                </a:solidFill>
              </a:rPr>
              <a:t>.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505325" y="3521869"/>
            <a:ext cx="4648069" cy="330398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Чтить – </a:t>
            </a:r>
            <a:r>
              <a:rPr lang="ru-RU" sz="2400" b="1" dirty="0" smtClean="0">
                <a:solidFill>
                  <a:srgbClr val="7030A0"/>
                </a:solidFill>
              </a:rPr>
              <a:t>относиться </a:t>
            </a:r>
            <a:r>
              <a:rPr lang="ru-RU" sz="2400" b="1" dirty="0">
                <a:solidFill>
                  <a:srgbClr val="7030A0"/>
                </a:solidFill>
              </a:rPr>
              <a:t>к кому-либо с глубоким уважением и </a:t>
            </a:r>
            <a:r>
              <a:rPr lang="ru-RU" sz="2400" b="1" dirty="0" smtClean="0">
                <a:solidFill>
                  <a:srgbClr val="7030A0"/>
                </a:solidFill>
              </a:rPr>
              <a:t>любовью.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05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38" y="0"/>
            <a:ext cx="9157138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12531" y="533400"/>
            <a:ext cx="8305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Почему в русском языке у слов мама и папа 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</a:rPr>
              <a:t>очень много родственных слов 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</a:rPr>
              <a:t>с уменьшительно-ласкательными суффиксами? 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</a:rPr>
              <a:t>Запиши как можно больше таких слов.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6993" y="430657"/>
            <a:ext cx="9056875" cy="16303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7030A0"/>
                </a:solidFill>
              </a:rPr>
              <a:t>Матушка, </a:t>
            </a:r>
            <a:r>
              <a:rPr lang="ru-RU" sz="3200" b="1" dirty="0" smtClean="0">
                <a:solidFill>
                  <a:srgbClr val="7030A0"/>
                </a:solidFill>
              </a:rPr>
              <a:t>маменька</a:t>
            </a:r>
            <a:r>
              <a:rPr lang="ru-RU" sz="3200" b="1" dirty="0">
                <a:solidFill>
                  <a:srgbClr val="7030A0"/>
                </a:solidFill>
              </a:rPr>
              <a:t>, мамочка, мамуля</a:t>
            </a:r>
            <a:r>
              <a:rPr lang="ru-RU" sz="3200" b="1" dirty="0" smtClean="0">
                <a:solidFill>
                  <a:srgbClr val="7030A0"/>
                </a:solidFill>
              </a:rPr>
              <a:t>.</a:t>
            </a:r>
          </a:p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 </a:t>
            </a:r>
            <a:r>
              <a:rPr lang="ru-RU" sz="3200" b="1" dirty="0">
                <a:solidFill>
                  <a:srgbClr val="7030A0"/>
                </a:solidFill>
              </a:rPr>
              <a:t>Папенька, папуля, папочка.</a:t>
            </a:r>
          </a:p>
        </p:txBody>
      </p:sp>
    </p:spTree>
    <p:extLst>
      <p:ext uri="{BB962C8B-B14F-4D97-AF65-F5344CB8AC3E}">
        <p14:creationId xmlns:p14="http://schemas.microsoft.com/office/powerpoint/2010/main" val="6056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57200" y="81457"/>
            <a:ext cx="846477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</a:rPr>
              <a:t>Из истории языка и культуры</a:t>
            </a: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Слово мать очень древнее. Во многих языках есть похожие слова: латинское «</a:t>
            </a:r>
            <a:r>
              <a:rPr lang="en-US" sz="2000" b="1" dirty="0">
                <a:solidFill>
                  <a:srgbClr val="7030A0"/>
                </a:solidFill>
              </a:rPr>
              <a:t>mater</a:t>
            </a:r>
            <a:r>
              <a:rPr lang="ru-RU" sz="2000" b="1" dirty="0">
                <a:solidFill>
                  <a:srgbClr val="7030A0"/>
                </a:solidFill>
              </a:rPr>
              <a:t>»,греческое «</a:t>
            </a:r>
            <a:r>
              <a:rPr lang="en-US" sz="2000" b="1" dirty="0">
                <a:solidFill>
                  <a:srgbClr val="7030A0"/>
                </a:solidFill>
              </a:rPr>
              <a:t>mamma</a:t>
            </a:r>
            <a:r>
              <a:rPr lang="ru-RU" sz="2000" b="1" dirty="0">
                <a:solidFill>
                  <a:srgbClr val="7030A0"/>
                </a:solidFill>
              </a:rPr>
              <a:t>»,немецкое «</a:t>
            </a:r>
            <a:r>
              <a:rPr lang="en-US" sz="2000" b="1" dirty="0">
                <a:solidFill>
                  <a:srgbClr val="7030A0"/>
                </a:solidFill>
              </a:rPr>
              <a:t>mutter</a:t>
            </a:r>
            <a:r>
              <a:rPr lang="ru-RU" sz="2000" b="1" dirty="0">
                <a:solidFill>
                  <a:srgbClr val="7030A0"/>
                </a:solidFill>
              </a:rPr>
              <a:t>»,английское «</a:t>
            </a:r>
            <a:r>
              <a:rPr lang="en-US" sz="2000" b="1" dirty="0">
                <a:solidFill>
                  <a:srgbClr val="7030A0"/>
                </a:solidFill>
              </a:rPr>
              <a:t>mother</a:t>
            </a:r>
            <a:r>
              <a:rPr lang="ru-RU" sz="2000" b="1" dirty="0">
                <a:solidFill>
                  <a:srgbClr val="7030A0"/>
                </a:solidFill>
              </a:rPr>
              <a:t>», французское «</a:t>
            </a:r>
            <a:r>
              <a:rPr lang="en-US" sz="2000" b="1" dirty="0">
                <a:solidFill>
                  <a:srgbClr val="7030A0"/>
                </a:solidFill>
              </a:rPr>
              <a:t>mater</a:t>
            </a:r>
            <a:r>
              <a:rPr lang="ru-RU" sz="2000" b="1" dirty="0">
                <a:solidFill>
                  <a:srgbClr val="7030A0"/>
                </a:solidFill>
              </a:rPr>
              <a:t>».Возникло оно, по- видимому, из детского лепета</a:t>
            </a:r>
            <a:r>
              <a:rPr lang="ru-RU" sz="2000" b="1" dirty="0" smtClean="0">
                <a:solidFill>
                  <a:srgbClr val="7030A0"/>
                </a:solidFill>
              </a:rPr>
              <a:t>: </a:t>
            </a:r>
            <a:r>
              <a:rPr lang="ru-RU" sz="2000" b="1" dirty="0">
                <a:solidFill>
                  <a:srgbClr val="7030A0"/>
                </a:solidFill>
              </a:rPr>
              <a:t>«</a:t>
            </a:r>
            <a:r>
              <a:rPr lang="ru-RU" sz="2000" b="1" dirty="0" err="1">
                <a:solidFill>
                  <a:srgbClr val="7030A0"/>
                </a:solidFill>
              </a:rPr>
              <a:t>ма</a:t>
            </a:r>
            <a:r>
              <a:rPr lang="ru-RU" sz="2000" b="1" dirty="0">
                <a:solidFill>
                  <a:srgbClr val="7030A0"/>
                </a:solidFill>
              </a:rPr>
              <a:t>», «</a:t>
            </a:r>
            <a:r>
              <a:rPr lang="ru-RU" sz="2000" b="1" dirty="0" err="1">
                <a:solidFill>
                  <a:srgbClr val="7030A0"/>
                </a:solidFill>
              </a:rPr>
              <a:t>ма</a:t>
            </a:r>
            <a:r>
              <a:rPr lang="ru-RU" sz="2000" b="1" dirty="0">
                <a:solidFill>
                  <a:srgbClr val="7030A0"/>
                </a:solidFill>
              </a:rPr>
              <a:t> - </a:t>
            </a:r>
            <a:r>
              <a:rPr lang="ru-RU" sz="2000" b="1" dirty="0" err="1">
                <a:solidFill>
                  <a:srgbClr val="7030A0"/>
                </a:solidFill>
              </a:rPr>
              <a:t>ма</a:t>
            </a:r>
            <a:r>
              <a:rPr lang="ru-RU" sz="2000" b="1" dirty="0">
                <a:solidFill>
                  <a:srgbClr val="7030A0"/>
                </a:solidFill>
              </a:rPr>
              <a:t>»…</a:t>
            </a: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Слово папа общеславянское, оно тоже возникло из детского языка путём удвоения слога «па».</a:t>
            </a:r>
          </a:p>
        </p:txBody>
      </p:sp>
    </p:spTree>
    <p:extLst>
      <p:ext uri="{BB962C8B-B14F-4D97-AF65-F5344CB8AC3E}">
        <p14:creationId xmlns:p14="http://schemas.microsoft.com/office/powerpoint/2010/main" val="82189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73393" cy="685859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67000" y="0"/>
            <a:ext cx="3161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</a:rPr>
              <a:t>	</a:t>
            </a:r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Работа в паре</a:t>
            </a:r>
            <a:endParaRPr lang="ru-RU" sz="2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1000" y="415823"/>
            <a:ext cx="838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</a:rPr>
              <a:t>	</a:t>
            </a:r>
            <a:r>
              <a:rPr lang="ru-RU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В каждом из предложений есть слово, значение которого совпадает со значением слова папа. </a:t>
            </a:r>
            <a:r>
              <a:rPr lang="ru-RU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Запишите </a:t>
            </a:r>
            <a:r>
              <a:rPr lang="ru-RU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ряд этих слов.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66800" y="1828800"/>
            <a:ext cx="7391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</a:rPr>
              <a:t>Я глядел на мою бабушку, дивился тому, что у неё тоже были тятя и мама.</a:t>
            </a:r>
          </a:p>
          <a:p>
            <a:r>
              <a:rPr lang="ru-RU" sz="2400" dirty="0">
                <a:solidFill>
                  <a:srgbClr val="7030A0"/>
                </a:solidFill>
              </a:rPr>
              <a:t>Тятенька брови хмурил, в бороде улыбку прятал.</a:t>
            </a:r>
          </a:p>
          <a:p>
            <a:r>
              <a:rPr lang="ru-RU" sz="2400" dirty="0">
                <a:solidFill>
                  <a:srgbClr val="7030A0"/>
                </a:solidFill>
              </a:rPr>
              <a:t>Радуется сердце тяти от ласкового дитяти.</a:t>
            </a:r>
          </a:p>
          <a:p>
            <a:r>
              <a:rPr lang="ru-RU" sz="2400" dirty="0">
                <a:solidFill>
                  <a:srgbClr val="7030A0"/>
                </a:solidFill>
              </a:rPr>
              <a:t>Где хороший отец, там и сын молодец.</a:t>
            </a:r>
          </a:p>
          <a:p>
            <a:r>
              <a:rPr lang="ru-RU" sz="2400" dirty="0">
                <a:solidFill>
                  <a:srgbClr val="7030A0"/>
                </a:solidFill>
              </a:rPr>
              <a:t>Каково дерево, таков и клин, каков батька, таков и сын.</a:t>
            </a:r>
          </a:p>
          <a:p>
            <a:r>
              <a:rPr lang="ru-RU" sz="2400" dirty="0">
                <a:solidFill>
                  <a:srgbClr val="7030A0"/>
                </a:solidFill>
              </a:rPr>
              <a:t>По этому-то случаю батюшка с матушкой и жили в Москве.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37803" y="6273225"/>
            <a:ext cx="79583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Тятя, тятенька, тяти, отец, батька, </a:t>
            </a:r>
            <a:r>
              <a:rPr lang="ru-RU" sz="3200" b="1" dirty="0" smtClean="0">
                <a:solidFill>
                  <a:srgbClr val="7030A0"/>
                </a:solidFill>
              </a:rPr>
              <a:t>батюшка.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23550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38200" y="838200"/>
            <a:ext cx="70104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Из истории языка и культуры</a:t>
            </a:r>
          </a:p>
          <a:p>
            <a:r>
              <a:rPr lang="ru-RU" sz="2400" dirty="0" smtClean="0">
                <a:solidFill>
                  <a:srgbClr val="7030A0"/>
                </a:solidFill>
              </a:rPr>
              <a:t>Когда-то </a:t>
            </a:r>
            <a:r>
              <a:rPr lang="ru-RU" sz="2400" dirty="0">
                <a:solidFill>
                  <a:srgbClr val="7030A0"/>
                </a:solidFill>
              </a:rPr>
              <a:t>понятие «родитель» выражалось </a:t>
            </a:r>
            <a:r>
              <a:rPr lang="ru-RU" sz="2400" dirty="0" smtClean="0">
                <a:solidFill>
                  <a:srgbClr val="7030A0"/>
                </a:solidFill>
              </a:rPr>
              <a:t>древним </a:t>
            </a:r>
            <a:r>
              <a:rPr lang="ru-RU" sz="2400" dirty="0">
                <a:solidFill>
                  <a:srgbClr val="7030A0"/>
                </a:solidFill>
              </a:rPr>
              <a:t>словом, совсем не похожим по звучанию на слово отец. Однако параллельно с этим </a:t>
            </a:r>
            <a:r>
              <a:rPr lang="ru-RU" sz="2400" dirty="0" smtClean="0">
                <a:solidFill>
                  <a:srgbClr val="7030A0"/>
                </a:solidFill>
              </a:rPr>
              <a:t>словом </a:t>
            </a:r>
            <a:r>
              <a:rPr lang="ru-RU" sz="2400" dirty="0">
                <a:solidFill>
                  <a:srgbClr val="7030A0"/>
                </a:solidFill>
              </a:rPr>
              <a:t>существовали ласкательные названия отца. К одному из таких слов — </a:t>
            </a:r>
            <a:r>
              <a:rPr lang="ru-RU" sz="2400" b="1" dirty="0" err="1" smtClean="0">
                <a:solidFill>
                  <a:srgbClr val="7030A0"/>
                </a:solidFill>
              </a:rPr>
              <a:t>отъ</a:t>
            </a:r>
            <a:r>
              <a:rPr lang="ru-RU" sz="2400" dirty="0" smtClean="0">
                <a:solidFill>
                  <a:srgbClr val="7030A0"/>
                </a:solidFill>
              </a:rPr>
              <a:t>  </a:t>
            </a:r>
            <a:r>
              <a:rPr lang="ru-RU" sz="2400" dirty="0">
                <a:solidFill>
                  <a:srgbClr val="7030A0"/>
                </a:solidFill>
              </a:rPr>
              <a:t>— возникла уменьшительная форма </a:t>
            </a:r>
            <a:r>
              <a:rPr lang="ru-RU" sz="2400" b="1" dirty="0" err="1">
                <a:solidFill>
                  <a:srgbClr val="7030A0"/>
                </a:solidFill>
              </a:rPr>
              <a:t>отькъ</a:t>
            </a:r>
            <a:r>
              <a:rPr lang="ru-RU" sz="2400" dirty="0">
                <a:solidFill>
                  <a:srgbClr val="7030A0"/>
                </a:solidFill>
              </a:rPr>
              <a:t>, позднее </a:t>
            </a:r>
            <a:r>
              <a:rPr lang="ru-RU" sz="2400" dirty="0" smtClean="0">
                <a:solidFill>
                  <a:srgbClr val="7030A0"/>
                </a:solidFill>
              </a:rPr>
              <a:t>превратившаяся </a:t>
            </a:r>
            <a:r>
              <a:rPr lang="ru-RU" sz="2400" dirty="0">
                <a:solidFill>
                  <a:srgbClr val="7030A0"/>
                </a:solidFill>
              </a:rPr>
              <a:t>в </a:t>
            </a:r>
            <a:r>
              <a:rPr lang="ru-RU" sz="2400" b="1" dirty="0" err="1">
                <a:solidFill>
                  <a:srgbClr val="7030A0"/>
                </a:solidFill>
              </a:rPr>
              <a:t>отьць</a:t>
            </a:r>
            <a:r>
              <a:rPr lang="ru-RU" sz="2400" dirty="0">
                <a:solidFill>
                  <a:srgbClr val="7030A0"/>
                </a:solidFill>
              </a:rPr>
              <a:t>. Постепенно она вытеснила старое слово, означавшее «родитель», утратила оттенок </a:t>
            </a:r>
            <a:r>
              <a:rPr lang="ru-RU" sz="2400" dirty="0" err="1">
                <a:solidFill>
                  <a:srgbClr val="7030A0"/>
                </a:solidFill>
              </a:rPr>
              <a:t>ласкательности</a:t>
            </a:r>
            <a:r>
              <a:rPr lang="ru-RU" sz="2400" dirty="0">
                <a:solidFill>
                  <a:srgbClr val="7030A0"/>
                </a:solidFill>
              </a:rPr>
              <a:t> и уменьшительности. Слово батя очень давно употреблялось как уменьшительно-ласкательное обращение к брату, а позднее получило значение «отец». </a:t>
            </a:r>
          </a:p>
        </p:txBody>
      </p:sp>
    </p:spTree>
    <p:extLst>
      <p:ext uri="{BB962C8B-B14F-4D97-AF65-F5344CB8AC3E}">
        <p14:creationId xmlns:p14="http://schemas.microsoft.com/office/powerpoint/2010/main" val="424652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36" y="-2890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C:\Users\User\Desktop\Семья2017\family_png-800x6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157092"/>
            <a:ext cx="3587348" cy="270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304800" y="762000"/>
            <a:ext cx="8013576" cy="324195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Любили тебя без особых причин</a:t>
            </a:r>
          </a:p>
          <a:p>
            <a:pPr marL="0" indent="0" algn="ctr">
              <a:buNone/>
            </a:pPr>
            <a:r>
              <a:rPr lang="ru-RU" sz="2400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За то, что ты – внук,</a:t>
            </a:r>
          </a:p>
          <a:p>
            <a:pPr marL="0" indent="0" algn="ctr">
              <a:buNone/>
            </a:pPr>
            <a:r>
              <a:rPr lang="ru-RU" sz="2400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За то, что ты – сын,</a:t>
            </a:r>
          </a:p>
          <a:p>
            <a:pPr marL="0" indent="0" algn="ctr">
              <a:buNone/>
            </a:pPr>
            <a:r>
              <a:rPr lang="ru-RU" sz="2400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За то, что малыш,</a:t>
            </a:r>
          </a:p>
          <a:p>
            <a:pPr marL="0" indent="0" algn="ctr">
              <a:buNone/>
            </a:pPr>
            <a:r>
              <a:rPr lang="ru-RU" sz="2400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За то, что растешь,</a:t>
            </a:r>
          </a:p>
          <a:p>
            <a:pPr marL="0" indent="0" algn="ctr">
              <a:buNone/>
            </a:pPr>
            <a:r>
              <a:rPr lang="ru-RU" sz="2400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За то, что на маму и папу похож.</a:t>
            </a:r>
          </a:p>
          <a:p>
            <a:pPr marL="0" indent="0" algn="ctr">
              <a:buNone/>
            </a:pPr>
            <a:r>
              <a:rPr lang="ru-RU" sz="2400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И эта любовь до конца твоих дней</a:t>
            </a:r>
          </a:p>
          <a:p>
            <a:pPr marL="0" indent="0" algn="ctr">
              <a:buNone/>
            </a:pPr>
            <a:r>
              <a:rPr lang="ru-RU" sz="2400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Останется тайной опорой твоей.</a:t>
            </a:r>
          </a:p>
        </p:txBody>
      </p:sp>
      <p:sp>
        <p:nvSpPr>
          <p:cNvPr id="9" name="Заголовок 5"/>
          <p:cNvSpPr>
            <a:spLocks noGrp="1"/>
          </p:cNvSpPr>
          <p:nvPr>
            <p:ph type="title"/>
          </p:nvPr>
        </p:nvSpPr>
        <p:spPr>
          <a:xfrm>
            <a:off x="151529" y="87454"/>
            <a:ext cx="876387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l"/>
            <a:r>
              <a:rPr lang="ru-RU" sz="1800" b="1" i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	</a:t>
            </a:r>
            <a:r>
              <a:rPr lang="ru-RU" sz="2000" b="1" i="1" dirty="0">
                <a:ln>
                  <a:solidFill>
                    <a:srgbClr val="7030A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Послушайте стихотворение В. </a:t>
            </a:r>
            <a:r>
              <a:rPr lang="ru-RU" sz="2000" b="1" i="1" dirty="0" err="1">
                <a:ln>
                  <a:solidFill>
                    <a:srgbClr val="7030A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Берестова</a:t>
            </a:r>
            <a:r>
              <a:rPr lang="ru-RU" sz="2000" b="1" i="1" dirty="0">
                <a:ln>
                  <a:solidFill>
                    <a:srgbClr val="7030A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и назовите в нем</a:t>
            </a:r>
            <a:br>
              <a:rPr lang="ru-RU" sz="2000" b="1" i="1" dirty="0">
                <a:ln>
                  <a:solidFill>
                    <a:srgbClr val="7030A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ru-RU" sz="2000" b="1" i="1" dirty="0">
                <a:ln>
                  <a:solidFill>
                    <a:srgbClr val="7030A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слова, обозначающие родных людей.</a:t>
            </a:r>
            <a:endParaRPr lang="ru-RU" sz="2000" b="1" i="1" cap="none" spc="0" dirty="0">
              <a:ln>
                <a:solidFill>
                  <a:srgbClr val="7030A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5029200" y="1600200"/>
            <a:ext cx="732388" cy="0"/>
          </a:xfrm>
          <a:prstGeom prst="line">
            <a:avLst/>
          </a:prstGeom>
          <a:ln w="476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5029200" y="2057400"/>
            <a:ext cx="732388" cy="0"/>
          </a:xfrm>
          <a:prstGeom prst="line">
            <a:avLst/>
          </a:prstGeom>
          <a:ln w="476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801076" y="3368566"/>
            <a:ext cx="732388" cy="0"/>
          </a:xfrm>
          <a:prstGeom prst="line">
            <a:avLst/>
          </a:prstGeom>
          <a:ln w="476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4876800" y="3363311"/>
            <a:ext cx="732388" cy="0"/>
          </a:xfrm>
          <a:prstGeom prst="line">
            <a:avLst/>
          </a:prstGeom>
          <a:ln w="476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90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3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C:\Users\User\Desktop\Семья2017\family_png-800x6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157092"/>
            <a:ext cx="3587348" cy="270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151529" y="1447801"/>
            <a:ext cx="8013576" cy="4571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…, … – внук. </a:t>
            </a:r>
          </a:p>
        </p:txBody>
      </p:sp>
      <p:sp>
        <p:nvSpPr>
          <p:cNvPr id="9" name="Заголовок 5"/>
          <p:cNvSpPr>
            <a:spLocks noGrp="1"/>
          </p:cNvSpPr>
          <p:nvPr>
            <p:ph type="title"/>
          </p:nvPr>
        </p:nvSpPr>
        <p:spPr>
          <a:xfrm>
            <a:off x="151529" y="-4878"/>
            <a:ext cx="8763871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1800" b="1" i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	</a:t>
            </a:r>
            <a:r>
              <a:rPr lang="ru-RU" sz="2000" b="1" i="1" dirty="0">
                <a:ln>
                  <a:solidFill>
                    <a:srgbClr val="7030A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Вставьте в цепочки пропущенные слова по образцу.</a:t>
            </a:r>
            <a:br>
              <a:rPr lang="ru-RU" sz="2000" b="1" i="1" dirty="0">
                <a:ln>
                  <a:solidFill>
                    <a:srgbClr val="7030A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ru-RU" sz="3200" b="1" i="1" dirty="0">
                <a:ln>
                  <a:solidFill>
                    <a:srgbClr val="7030A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Тетя, дядя – племянник.</a:t>
            </a:r>
            <a:endParaRPr lang="ru-RU" sz="3200" b="1" i="1" cap="none" spc="0" dirty="0">
              <a:ln>
                <a:solidFill>
                  <a:srgbClr val="7030A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151529" y="2032877"/>
            <a:ext cx="8013576" cy="580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800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…, … – сын. </a:t>
            </a: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304800" y="2649355"/>
            <a:ext cx="8013576" cy="838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800" dirty="0" smtClean="0">
                <a:ln>
                  <a:solidFill>
                    <a:srgbClr val="7030A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Как все эти слова можно объединить одним словом?</a:t>
            </a:r>
            <a:endParaRPr lang="ru-RU" sz="2800" dirty="0">
              <a:ln>
                <a:solidFill>
                  <a:srgbClr val="7030A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9600" y="1511739"/>
            <a:ext cx="32766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Бабушка, дедушка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600200" y="2117338"/>
            <a:ext cx="2362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Мама, папа</a:t>
            </a:r>
            <a:endParaRPr lang="ru-RU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51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9"/>
          <a:stretch/>
        </p:blipFill>
        <p:spPr bwMode="auto">
          <a:xfrm>
            <a:off x="0" y="-2627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User\Desktop\Семья2017\family_png-800x6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00143"/>
            <a:ext cx="6552728" cy="493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754755"/>
            <a:ext cx="822493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mic Sans MS" panose="030F0702030302020204" pitchFamily="66" charset="0"/>
                <a:cs typeface="Aharoni" pitchFamily="2" charset="-79"/>
              </a:rPr>
              <a:t>СЕМЬЯ</a:t>
            </a:r>
            <a:endParaRPr lang="ru-RU" sz="6000" b="1" cap="none" spc="0" dirty="0">
              <a:ln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Comic Sans MS" panose="030F0702030302020204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7478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6" name="Picture 4" descr="http://coaching.by/wp-content/uploads/2009/10/1227119304_xfjt_2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548680"/>
            <a:ext cx="7992888" cy="612068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/>
            </a:prstTxWarp>
            <a:spAutoFit/>
          </a:bodyPr>
          <a:lstStyle/>
          <a:p>
            <a:pPr algn="ctr"/>
            <a:r>
              <a:rPr lang="ru-RU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	Мудрость в пословицах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52400" y="4647949"/>
            <a:ext cx="8991600" cy="223224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ru-RU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        Дом </a:t>
            </a:r>
            <a:r>
              <a:rPr lang="ru-RU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согревает не печь, а любовь и согласие.</a:t>
            </a:r>
          </a:p>
          <a:p>
            <a:pPr marL="0" indent="0">
              <a:buNone/>
            </a:pPr>
            <a:r>
              <a:rPr lang="ru-RU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•	В семье согласно, так идёт дело прекрасно.</a:t>
            </a:r>
          </a:p>
          <a:p>
            <a:pPr marL="0" indent="0">
              <a:buNone/>
            </a:pPr>
            <a:r>
              <a:rPr lang="ru-RU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•	В семье, где нет согласия, добра не бывает.</a:t>
            </a:r>
          </a:p>
          <a:p>
            <a:pPr marL="0" indent="0">
              <a:buNone/>
            </a:pPr>
            <a:r>
              <a:rPr lang="ru-RU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•	Дружная семья не знает печали.</a:t>
            </a:r>
          </a:p>
          <a:p>
            <a:pPr marL="0" indent="0">
              <a:buNone/>
            </a:pPr>
            <a:r>
              <a:rPr lang="ru-RU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•	Семьёй дорожить — счастливым </a:t>
            </a:r>
            <a:r>
              <a:rPr lang="ru-RU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быть.</a:t>
            </a:r>
            <a:endParaRPr lang="ru-RU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30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856" y="-1395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619900" y="1828800"/>
            <a:ext cx="8013576" cy="403244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Не надобен и клад, коли в семье </a:t>
            </a:r>
            <a:r>
              <a:rPr lang="ru-RU" b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лад</a:t>
            </a:r>
            <a:r>
              <a:rPr lang="ru-RU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.</a:t>
            </a:r>
          </a:p>
          <a:p>
            <a:pPr marL="0" indent="0" algn="ctr">
              <a:buNone/>
            </a:pPr>
            <a:r>
              <a:rPr lang="ru-RU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Семья крепка </a:t>
            </a:r>
            <a:r>
              <a:rPr lang="ru-RU" b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ладом</a:t>
            </a:r>
            <a:r>
              <a:rPr lang="ru-RU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.</a:t>
            </a:r>
          </a:p>
          <a:p>
            <a:pPr marL="0" indent="0" algn="ctr">
              <a:buNone/>
            </a:pPr>
            <a:r>
              <a:rPr lang="ru-RU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Отцу и матери не нужен и клад, коли дети идут в </a:t>
            </a:r>
            <a:r>
              <a:rPr lang="ru-RU" b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лад</a:t>
            </a:r>
            <a:r>
              <a:rPr lang="ru-RU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.</a:t>
            </a:r>
          </a:p>
        </p:txBody>
      </p:sp>
      <p:sp>
        <p:nvSpPr>
          <p:cNvPr id="9" name="Заголовок 5"/>
          <p:cNvSpPr>
            <a:spLocks noGrp="1"/>
          </p:cNvSpPr>
          <p:nvPr>
            <p:ph type="title"/>
          </p:nvPr>
        </p:nvSpPr>
        <p:spPr>
          <a:xfrm>
            <a:off x="132988" y="0"/>
            <a:ext cx="898740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000" b="1" i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	</a:t>
            </a:r>
            <a:r>
              <a:rPr lang="ru-RU" sz="3200" b="1" i="1" dirty="0">
                <a:ln>
                  <a:solidFill>
                    <a:srgbClr val="7030A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Объясни значение выделенных выражений</a:t>
            </a:r>
            <a:r>
              <a:rPr lang="ru-RU" sz="3200" b="1" i="1" dirty="0" smtClean="0">
                <a:ln>
                  <a:solidFill>
                    <a:srgbClr val="7030A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.</a:t>
            </a:r>
            <a:br>
              <a:rPr lang="ru-RU" sz="3200" b="1" i="1" dirty="0" smtClean="0">
                <a:ln>
                  <a:solidFill>
                    <a:srgbClr val="7030A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ru-RU" sz="3200" b="1" i="1" dirty="0" smtClean="0">
                <a:ln>
                  <a:solidFill>
                    <a:srgbClr val="7030A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sz="3200" b="1" i="1" dirty="0">
                <a:ln>
                  <a:solidFill>
                    <a:srgbClr val="7030A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Используй толковый словарь.</a:t>
            </a:r>
            <a:endParaRPr lang="ru-RU" sz="3200" b="1" i="1" cap="none" spc="0" dirty="0">
              <a:ln>
                <a:solidFill>
                  <a:srgbClr val="7030A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3962400"/>
            <a:ext cx="3962400" cy="297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4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530438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1</a:t>
            </a:r>
            <a:r>
              <a:rPr lang="ru-RU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. (Разговорное.) Согласие, мир, дружба.</a:t>
            </a:r>
          </a:p>
          <a:p>
            <a:pPr marL="514350" indent="-514350">
              <a:buAutoNum type="arabicPeriod" startAt="2"/>
            </a:pPr>
            <a:r>
              <a:rPr lang="ru-RU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Способ</a:t>
            </a:r>
            <a:r>
              <a:rPr lang="ru-RU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, образец, манера. </a:t>
            </a:r>
            <a:endParaRPr lang="ru-RU" dirty="0" smtClean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Comic Sans MS" pitchFamily="66" charset="0"/>
            </a:endParaRPr>
          </a:p>
          <a:p>
            <a:pPr marL="514350" indent="-514350">
              <a:buAutoNum type="arabicPeriod" startAt="2"/>
            </a:pPr>
            <a:r>
              <a:rPr lang="ru-RU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ru-RU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(Музыкальное.) Способ построения звукоряда, сочетание звуков и созвучий; строй музыкального произведения.</a:t>
            </a:r>
          </a:p>
          <a:p>
            <a:pPr marL="0" indent="0">
              <a:buNone/>
            </a:pPr>
            <a:r>
              <a:rPr lang="ru-RU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4.	(Обычно множественное число: лады.) Клавиши гармоники, баяна, духовых </a:t>
            </a:r>
            <a:r>
              <a:rPr lang="ru-RU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инструментов</a:t>
            </a:r>
            <a:r>
              <a:rPr lang="ru-RU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. </a:t>
            </a:r>
            <a:r>
              <a:rPr lang="ru-RU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ru-RU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В лад (с кем-чем). Согласно, стройно; в полном соответствии с чем-либо. В ладу; в ладах (с кем-чем) (быть, жить и т. п.). Дружно, согласно. На лад идти (пойти). Идти успешно, слаженно, налаживаться.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Лад.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8884"/>
            <a:ext cx="1019640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4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8" y="-8201"/>
            <a:ext cx="9144000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1623848" y="53580"/>
            <a:ext cx="5943600" cy="44211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Работа в паре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974427" y="6143613"/>
            <a:ext cx="6119648" cy="63222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Найди в первом фрагменте слова с корнем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-род-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977054" y="6126163"/>
            <a:ext cx="6114393" cy="63222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Родня, родичи, родному</a:t>
            </a:r>
            <a:r>
              <a:rPr lang="ru-RU" b="1" dirty="0" smtClean="0">
                <a:solidFill>
                  <a:srgbClr val="7030A0"/>
                </a:solidFill>
              </a:rPr>
              <a:t>.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69171" y="6076873"/>
            <a:ext cx="6122276" cy="685800"/>
          </a:xfrm>
          <a:prstGeom prst="roundRect">
            <a:avLst/>
          </a:prstGeom>
          <a:solidFill>
            <a:srgbClr val="BCE29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Подберите ещё несколько </a:t>
            </a:r>
            <a:br>
              <a:rPr lang="ru-RU" sz="2800" b="1" dirty="0">
                <a:solidFill>
                  <a:srgbClr val="7030A0"/>
                </a:solidFill>
              </a:rPr>
            </a:br>
            <a:r>
              <a:rPr lang="ru-RU" sz="2800" b="1" dirty="0">
                <a:solidFill>
                  <a:srgbClr val="7030A0"/>
                </a:solidFill>
              </a:rPr>
              <a:t>слов с этим корнем.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6543" y="5675419"/>
            <a:ext cx="6122276" cy="111713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Родственники, родина, родные, род, родом (из),</a:t>
            </a:r>
          </a:p>
          <a:p>
            <a:pPr algn="ctr"/>
            <a:r>
              <a:rPr lang="ru-RU" sz="2800" b="1" dirty="0">
                <a:solidFill>
                  <a:srgbClr val="7030A0"/>
                </a:solidFill>
              </a:rPr>
              <a:t>родословная, породнились</a:t>
            </a:r>
            <a:r>
              <a:rPr lang="ru-RU" sz="2800" b="1" dirty="0" smtClean="0">
                <a:solidFill>
                  <a:srgbClr val="7030A0"/>
                </a:solidFill>
              </a:rPr>
              <a:t>.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40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0" y="-304800"/>
            <a:ext cx="9144000" cy="2569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5700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•</a:t>
            </a:r>
            <a:r>
              <a:rPr lang="ru-RU" sz="2300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На </a:t>
            </a:r>
            <a:r>
              <a:rPr lang="ru-RU" sz="2300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основе прочитанных текстов и </a:t>
            </a:r>
            <a:r>
              <a:rPr lang="ru-RU" sz="2300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предложенных </a:t>
            </a:r>
            <a:r>
              <a:rPr lang="ru-RU" sz="2300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ниже репродукций картин подготовьте небольшой рассказ о традиции собираться вместе всем </a:t>
            </a:r>
            <a:r>
              <a:rPr lang="ru-RU" sz="2300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родственникам</a:t>
            </a:r>
            <a:r>
              <a:rPr lang="ru-RU" sz="2300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. Объединяет ли это семью? Есть ли в ваших семьях похожие традиции? В своём рассказе </a:t>
            </a:r>
            <a:r>
              <a:rPr lang="ru-RU" sz="2300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постарайтесь </a:t>
            </a:r>
            <a:r>
              <a:rPr lang="ru-RU" sz="2300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ответить на эти вопросы.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6400800"/>
            <a:ext cx="4254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И. С. Куликов. В крестьянской избе. 1902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410200" y="6486040"/>
            <a:ext cx="365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Б. М. Кустодиев. </a:t>
            </a:r>
            <a:r>
              <a:rPr lang="ru-RU" b="1" dirty="0" smtClean="0">
                <a:solidFill>
                  <a:srgbClr val="7030A0"/>
                </a:solidFill>
              </a:rPr>
              <a:t>На </a:t>
            </a:r>
            <a:r>
              <a:rPr lang="ru-RU" b="1" dirty="0">
                <a:solidFill>
                  <a:srgbClr val="7030A0"/>
                </a:solidFill>
              </a:rPr>
              <a:t>террасе. 1906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110" y="2133599"/>
            <a:ext cx="3647090" cy="42672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133598"/>
            <a:ext cx="4658710" cy="426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1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1259</TotalTime>
  <Words>606</Words>
  <Application>Microsoft Office PowerPoint</Application>
  <PresentationFormat>Экран (4:3)</PresentationFormat>
  <Paragraphs>70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 Послушайте стихотворение В. Берестова и назовите в нем слова, обозначающие родных людей.</vt:lpstr>
      <vt:lpstr> Вставьте в цепочки пропущенные слова по образцу. Тетя, дядя – племянник.</vt:lpstr>
      <vt:lpstr>Презентация PowerPoint</vt:lpstr>
      <vt:lpstr>Презентация PowerPoint</vt:lpstr>
      <vt:lpstr> Объясни значение выделенных выражений.  Используй толковый словарь.</vt:lpstr>
      <vt:lpstr>Лад.</vt:lpstr>
      <vt:lpstr>Презентация PowerPoint</vt:lpstr>
      <vt:lpstr>Презентация PowerPoint</vt:lpstr>
      <vt:lpstr>Какая тема объединяет данные ниже пословицы?  Выпиши родственные слова,  в скобках записывай их начальную форму.  Подбери ещё несколько родственных слов.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techno-dom</cp:lastModifiedBy>
  <cp:revision>67</cp:revision>
  <dcterms:created xsi:type="dcterms:W3CDTF">2017-05-08T06:48:59Z</dcterms:created>
  <dcterms:modified xsi:type="dcterms:W3CDTF">2022-09-13T07:17:12Z</dcterms:modified>
</cp:coreProperties>
</file>